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4630400" cy="8229600"/>
  <p:notesSz cx="8229600" cy="14630400"/>
  <p:embeddedFontLst>
    <p:embeddedFont>
      <p:font typeface="Poppins Light" charset="0"/>
      <p:regular r:id="rId14"/>
    </p:embeddedFont>
    <p:embeddedFont>
      <p:font typeface="Calibri" pitchFamily="34" charset="0"/>
      <p:regular r:id="rId15"/>
      <p:bold r:id="rId16"/>
      <p:italic r:id="rId17"/>
      <p:boldItalic r:id="rId18"/>
    </p:embeddedFont>
    <p:embeddedFont>
      <p:font typeface="Roboto Light" charset="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>
        <p:scale>
          <a:sx n="79" d="100"/>
          <a:sy n="79" d="100"/>
        </p:scale>
        <p:origin x="-178" y="-10"/>
      </p:cViewPr>
      <p:guideLst>
        <p:guide orient="horz" pos="2592"/>
        <p:guide pos="460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565525" cy="7318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660900" y="0"/>
            <a:ext cx="3567113" cy="7318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D70219-03A4-47C7-9B2C-1EC299F091C3}" type="datetimeFigureOut">
              <a:rPr lang="en-IN" smtClean="0"/>
              <a:t>22-04-2025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762000" y="1096963"/>
            <a:ext cx="9753600" cy="5486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822325" y="6950075"/>
            <a:ext cx="6584950" cy="658336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3896975"/>
            <a:ext cx="3565525" cy="7302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660900" y="13896975"/>
            <a:ext cx="3567113" cy="7302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26A200-E961-4F47-825B-0710981388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139993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86368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FOOTBALL ANALYZER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291262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Real-time Performance Insights for Every Player on the Field.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353067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414873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Team Members - 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280190" y="476678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Anirudh Chauhan (E23CSEU1532)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6280190" y="5384840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Aditya Sharma (E23CSEU1533)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6280190" y="600289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Maruti Srujan (E23CSEU1544)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12181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Challenges and the Road Ahead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87953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Variable lighting can affect video quality.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4321731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Players may be obscured by others.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476392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Smooth, real-time performance is costly.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280190" y="5381982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Future improvements include better detection and additional features like fatigue tracking.</a:t>
            </a:r>
            <a:endParaRPr lang="en-US" sz="17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09979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Thank You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14873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Thank you for your time and consideration.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76678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89754"/>
            <a:ext cx="807493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The Need for Real-Time Data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14276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Traditional football match analysis is slow and imprecise.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270974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It  provide real-time data for crucial in-game decisions.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276719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The rise of AI has potential, but faces limitations in providing on-the-field performance tracking.</a:t>
            </a:r>
            <a:endParaRPr lang="en-US" sz="175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9521" y="2193846"/>
            <a:ext cx="6244709" cy="4272677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793790" y="697682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Analysts need insights into player speed and reaction time in real-time.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46970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Introducing FOOTBALL ANALYZER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48257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860" y="3525083"/>
            <a:ext cx="340162" cy="42529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530906" y="34825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Real-time Tracking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1530906" y="3972997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Analyzes matches using computer vision and ML to track players.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4685467" y="348257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0537" y="3525083"/>
            <a:ext cx="340162" cy="42529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5422583" y="34825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Speed Calculation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5422583" y="3972997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Calculates speed, tracking both average and peak speeds during a match.</a:t>
            </a:r>
            <a:endParaRPr lang="en-US" sz="1750" dirty="0"/>
          </a:p>
        </p:txBody>
      </p:sp>
      <p:sp>
        <p:nvSpPr>
          <p:cNvPr id="12" name="Shape 7"/>
          <p:cNvSpPr/>
          <p:nvPr/>
        </p:nvSpPr>
        <p:spPr>
          <a:xfrm>
            <a:off x="793790" y="554366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3" name="Text 8"/>
          <p:cNvSpPr/>
          <p:nvPr/>
        </p:nvSpPr>
        <p:spPr>
          <a:xfrm>
            <a:off x="1530906" y="5543669"/>
            <a:ext cx="308312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Ball control teamwise </a:t>
            </a:r>
            <a:endParaRPr lang="en-US" sz="2200" dirty="0"/>
          </a:p>
        </p:txBody>
      </p:sp>
      <p:sp>
        <p:nvSpPr>
          <p:cNvPr id="14" name="Text 9"/>
          <p:cNvSpPr/>
          <p:nvPr/>
        </p:nvSpPr>
        <p:spPr>
          <a:xfrm>
            <a:off x="1530906" y="6034088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It will calculate the ball control accurately in real time that which team has more control of ball 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15658" y="990362"/>
            <a:ext cx="7112437" cy="6512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410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Core System Functionalities</a:t>
            </a:r>
            <a:endParaRPr lang="en-US" sz="41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5658" y="1954173"/>
            <a:ext cx="1041916" cy="153412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570113" y="2162532"/>
            <a:ext cx="2604730" cy="3256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Player Tracking</a:t>
            </a:r>
            <a:endParaRPr lang="en-US" sz="2050" dirty="0"/>
          </a:p>
        </p:txBody>
      </p:sp>
      <p:sp>
        <p:nvSpPr>
          <p:cNvPr id="6" name="Text 2"/>
          <p:cNvSpPr/>
          <p:nvPr/>
        </p:nvSpPr>
        <p:spPr>
          <a:xfrm>
            <a:off x="7570113" y="2613184"/>
            <a:ext cx="6331029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Uses AI-powered object detection to track each player, even in crowded scenes.</a:t>
            </a:r>
            <a:endParaRPr lang="en-US" sz="16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5658" y="3488293"/>
            <a:ext cx="1041916" cy="125027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570113" y="3696653"/>
            <a:ext cx="2604730" cy="3256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Speed Analysis</a:t>
            </a:r>
            <a:endParaRPr lang="en-US" sz="2050" dirty="0"/>
          </a:p>
        </p:txBody>
      </p:sp>
      <p:sp>
        <p:nvSpPr>
          <p:cNvPr id="9" name="Text 4"/>
          <p:cNvSpPr/>
          <p:nvPr/>
        </p:nvSpPr>
        <p:spPr>
          <a:xfrm>
            <a:off x="7570113" y="4147304"/>
            <a:ext cx="6331029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Calculates displacement between frames with timestamps.</a:t>
            </a:r>
            <a:endParaRPr lang="en-US" sz="16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15658" y="4738568"/>
            <a:ext cx="1041916" cy="125027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570113" y="4946928"/>
            <a:ext cx="2604730" cy="3256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Data Visualization</a:t>
            </a:r>
            <a:endParaRPr lang="en-US" sz="2050" dirty="0"/>
          </a:p>
        </p:txBody>
      </p:sp>
      <p:sp>
        <p:nvSpPr>
          <p:cNvPr id="12" name="Text 6"/>
          <p:cNvSpPr/>
          <p:nvPr/>
        </p:nvSpPr>
        <p:spPr>
          <a:xfrm>
            <a:off x="7570113" y="5397579"/>
            <a:ext cx="6331029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Displays metrics like speed over time and player comparisons.</a:t>
            </a:r>
            <a:endParaRPr lang="en-US" sz="16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15658" y="5988844"/>
            <a:ext cx="1041916" cy="1250275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570113" y="6197203"/>
            <a:ext cx="2604730" cy="3256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Tracking Ball Speed</a:t>
            </a:r>
            <a:endParaRPr lang="en-US" sz="2050" dirty="0"/>
          </a:p>
        </p:txBody>
      </p:sp>
      <p:sp>
        <p:nvSpPr>
          <p:cNvPr id="15" name="Text 8"/>
          <p:cNvSpPr/>
          <p:nvPr/>
        </p:nvSpPr>
        <p:spPr>
          <a:xfrm>
            <a:off x="7570113" y="6647855"/>
            <a:ext cx="6331029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Uses AI-powered object detection to track ball, and calculate it speed.</a:t>
            </a:r>
            <a:endParaRPr lang="en-US" sz="16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174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9114" y="599242"/>
            <a:ext cx="5448657" cy="681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50"/>
              </a:lnSpc>
              <a:buNone/>
            </a:pPr>
            <a:r>
              <a:rPr lang="en-US" sz="42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Behind the Scenes</a:t>
            </a:r>
            <a:endParaRPr lang="en-US" sz="4250" dirty="0"/>
          </a:p>
        </p:txBody>
      </p:sp>
      <p:sp>
        <p:nvSpPr>
          <p:cNvPr id="4" name="Shape 1"/>
          <p:cNvSpPr/>
          <p:nvPr/>
        </p:nvSpPr>
        <p:spPr>
          <a:xfrm>
            <a:off x="6494264" y="1607106"/>
            <a:ext cx="30480" cy="6025396"/>
          </a:xfrm>
          <a:prstGeom prst="roundRect">
            <a:avLst>
              <a:gd name="adj" fmla="val 300324"/>
            </a:avLst>
          </a:prstGeom>
          <a:solidFill>
            <a:srgbClr val="56565B"/>
          </a:solidFill>
          <a:ln/>
        </p:spPr>
      </p:sp>
      <p:sp>
        <p:nvSpPr>
          <p:cNvPr id="5" name="Shape 2"/>
          <p:cNvSpPr/>
          <p:nvPr/>
        </p:nvSpPr>
        <p:spPr>
          <a:xfrm>
            <a:off x="6708934" y="2082165"/>
            <a:ext cx="653772" cy="30480"/>
          </a:xfrm>
          <a:prstGeom prst="roundRect">
            <a:avLst>
              <a:gd name="adj" fmla="val 300324"/>
            </a:avLst>
          </a:prstGeom>
          <a:solidFill>
            <a:srgbClr val="56565B"/>
          </a:solidFill>
          <a:ln/>
        </p:spPr>
      </p:sp>
      <p:sp>
        <p:nvSpPr>
          <p:cNvPr id="6" name="Shape 3"/>
          <p:cNvSpPr/>
          <p:nvPr/>
        </p:nvSpPr>
        <p:spPr>
          <a:xfrm>
            <a:off x="6249114" y="1852255"/>
            <a:ext cx="490299" cy="490299"/>
          </a:xfrm>
          <a:prstGeom prst="roundRect">
            <a:avLst>
              <a:gd name="adj" fmla="val 18670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0851" y="1893094"/>
            <a:ext cx="326827" cy="408623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584043" y="1824990"/>
            <a:ext cx="2724269" cy="340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Input Layer</a:t>
            </a:r>
            <a:endParaRPr lang="en-US" sz="2100" dirty="0"/>
          </a:p>
        </p:txBody>
      </p:sp>
      <p:sp>
        <p:nvSpPr>
          <p:cNvPr id="9" name="Text 5"/>
          <p:cNvSpPr/>
          <p:nvPr/>
        </p:nvSpPr>
        <p:spPr>
          <a:xfrm>
            <a:off x="7584043" y="2296239"/>
            <a:ext cx="6283643" cy="3487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Receives video footage and breaks it down into frames.</a:t>
            </a:r>
            <a:endParaRPr lang="en-US" sz="1700" dirty="0"/>
          </a:p>
        </p:txBody>
      </p:sp>
      <p:sp>
        <p:nvSpPr>
          <p:cNvPr id="10" name="Shape 6"/>
          <p:cNvSpPr/>
          <p:nvPr/>
        </p:nvSpPr>
        <p:spPr>
          <a:xfrm>
            <a:off x="6708934" y="3555802"/>
            <a:ext cx="653772" cy="30480"/>
          </a:xfrm>
          <a:prstGeom prst="roundRect">
            <a:avLst>
              <a:gd name="adj" fmla="val 300324"/>
            </a:avLst>
          </a:prstGeom>
          <a:solidFill>
            <a:srgbClr val="56565B"/>
          </a:solidFill>
          <a:ln/>
        </p:spPr>
      </p:sp>
      <p:sp>
        <p:nvSpPr>
          <p:cNvPr id="11" name="Shape 7"/>
          <p:cNvSpPr/>
          <p:nvPr/>
        </p:nvSpPr>
        <p:spPr>
          <a:xfrm>
            <a:off x="6249114" y="3325892"/>
            <a:ext cx="490299" cy="490299"/>
          </a:xfrm>
          <a:prstGeom prst="roundRect">
            <a:avLst>
              <a:gd name="adj" fmla="val 18670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0851" y="3366730"/>
            <a:ext cx="326827" cy="408623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7584043" y="3298627"/>
            <a:ext cx="2724269" cy="340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Preprocessing</a:t>
            </a:r>
            <a:endParaRPr lang="en-US" sz="2100" dirty="0"/>
          </a:p>
        </p:txBody>
      </p:sp>
      <p:sp>
        <p:nvSpPr>
          <p:cNvPr id="14" name="Text 9"/>
          <p:cNvSpPr/>
          <p:nvPr/>
        </p:nvSpPr>
        <p:spPr>
          <a:xfrm>
            <a:off x="7584043" y="3769876"/>
            <a:ext cx="6283643" cy="6974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Extracts key frames, detects players, and focuses on areas of interest.</a:t>
            </a:r>
            <a:endParaRPr lang="en-US" sz="1700" dirty="0"/>
          </a:p>
        </p:txBody>
      </p:sp>
      <p:sp>
        <p:nvSpPr>
          <p:cNvPr id="15" name="Shape 10"/>
          <p:cNvSpPr/>
          <p:nvPr/>
        </p:nvSpPr>
        <p:spPr>
          <a:xfrm>
            <a:off x="6708934" y="5378172"/>
            <a:ext cx="653772" cy="30480"/>
          </a:xfrm>
          <a:prstGeom prst="roundRect">
            <a:avLst>
              <a:gd name="adj" fmla="val 300324"/>
            </a:avLst>
          </a:prstGeom>
          <a:solidFill>
            <a:srgbClr val="56565B"/>
          </a:solidFill>
          <a:ln/>
        </p:spPr>
      </p:sp>
      <p:sp>
        <p:nvSpPr>
          <p:cNvPr id="16" name="Shape 11"/>
          <p:cNvSpPr/>
          <p:nvPr/>
        </p:nvSpPr>
        <p:spPr>
          <a:xfrm>
            <a:off x="6249114" y="5148263"/>
            <a:ext cx="490299" cy="490299"/>
          </a:xfrm>
          <a:prstGeom prst="roundRect">
            <a:avLst>
              <a:gd name="adj" fmla="val 18670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30851" y="5189101"/>
            <a:ext cx="326827" cy="408623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7584043" y="5120997"/>
            <a:ext cx="2724269" cy="340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Model Core</a:t>
            </a:r>
            <a:endParaRPr lang="en-US" sz="2100" dirty="0"/>
          </a:p>
        </p:txBody>
      </p:sp>
      <p:sp>
        <p:nvSpPr>
          <p:cNvPr id="19" name="Text 13"/>
          <p:cNvSpPr/>
          <p:nvPr/>
        </p:nvSpPr>
        <p:spPr>
          <a:xfrm>
            <a:off x="7584043" y="5592247"/>
            <a:ext cx="6283643" cy="3487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Identifies players, calculates speed of players and the ball</a:t>
            </a:r>
            <a:endParaRPr lang="en-US" sz="1700" dirty="0"/>
          </a:p>
        </p:txBody>
      </p:sp>
      <p:sp>
        <p:nvSpPr>
          <p:cNvPr id="20" name="Shape 14"/>
          <p:cNvSpPr/>
          <p:nvPr/>
        </p:nvSpPr>
        <p:spPr>
          <a:xfrm>
            <a:off x="6708934" y="6851809"/>
            <a:ext cx="653772" cy="30480"/>
          </a:xfrm>
          <a:prstGeom prst="roundRect">
            <a:avLst>
              <a:gd name="adj" fmla="val 300324"/>
            </a:avLst>
          </a:prstGeom>
          <a:solidFill>
            <a:srgbClr val="56565B"/>
          </a:solidFill>
          <a:ln/>
        </p:spPr>
      </p:sp>
      <p:sp>
        <p:nvSpPr>
          <p:cNvPr id="21" name="Shape 15"/>
          <p:cNvSpPr/>
          <p:nvPr/>
        </p:nvSpPr>
        <p:spPr>
          <a:xfrm>
            <a:off x="6249114" y="6621899"/>
            <a:ext cx="490299" cy="490299"/>
          </a:xfrm>
          <a:prstGeom prst="roundRect">
            <a:avLst>
              <a:gd name="adj" fmla="val 18670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pic>
        <p:nvPicPr>
          <p:cNvPr id="22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30851" y="6662738"/>
            <a:ext cx="326827" cy="408623"/>
          </a:xfrm>
          <a:prstGeom prst="rect">
            <a:avLst/>
          </a:prstGeom>
        </p:spPr>
      </p:pic>
      <p:sp>
        <p:nvSpPr>
          <p:cNvPr id="23" name="Text 16"/>
          <p:cNvSpPr/>
          <p:nvPr/>
        </p:nvSpPr>
        <p:spPr>
          <a:xfrm>
            <a:off x="7584043" y="6594634"/>
            <a:ext cx="2724269" cy="340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Output</a:t>
            </a:r>
            <a:endParaRPr lang="en-US" sz="2100" dirty="0"/>
          </a:p>
        </p:txBody>
      </p:sp>
      <p:sp>
        <p:nvSpPr>
          <p:cNvPr id="24" name="Text 17"/>
          <p:cNvSpPr/>
          <p:nvPr/>
        </p:nvSpPr>
        <p:spPr>
          <a:xfrm>
            <a:off x="7584043" y="7065883"/>
            <a:ext cx="6283643" cy="3487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Produces data report or visual dashboard displaying metrics.</a:t>
            </a:r>
            <a:endParaRPr lang="en-US" sz="17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796058"/>
            <a:ext cx="747676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AI/ML Powering the System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844998"/>
            <a:ext cx="3664863" cy="2039422"/>
          </a:xfrm>
          <a:prstGeom prst="roundRect">
            <a:avLst>
              <a:gd name="adj" fmla="val 4671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14624" y="3079433"/>
            <a:ext cx="319599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Object Detection: YOLO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14624" y="3924181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Detecting and tracking players in real-time.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2844998"/>
            <a:ext cx="3664863" cy="2039422"/>
          </a:xfrm>
          <a:prstGeom prst="roundRect">
            <a:avLst>
              <a:gd name="adj" fmla="val 4671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406301" y="307943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Pose Estimation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406301" y="3569851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Tracking body positions for movement and reaction times.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111234"/>
            <a:ext cx="7556421" cy="1322189"/>
          </a:xfrm>
          <a:prstGeom prst="roundRect">
            <a:avLst>
              <a:gd name="adj" fmla="val 7205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514624" y="534566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Speed  Estimation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14624" y="5836087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Algorithms compare displacement between frames.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51109"/>
            <a:ext cx="588918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Dataset and Training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2197418" y="28615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Dataset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351967"/>
            <a:ext cx="423886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Trained on match footage with labeled annotations.</a:t>
            </a:r>
            <a:endParaRPr lang="en-US" sz="17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6324362" y="3665458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00"/>
              </a:lnSpc>
              <a:buNone/>
            </a:pPr>
            <a:r>
              <a:rPr lang="en-US" sz="25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1</a:t>
            </a:r>
            <a:endParaRPr lang="en-US" sz="2500" dirty="0"/>
          </a:p>
        </p:txBody>
      </p:sp>
      <p:sp>
        <p:nvSpPr>
          <p:cNvPr id="7" name="Text 4"/>
          <p:cNvSpPr/>
          <p:nvPr/>
        </p:nvSpPr>
        <p:spPr>
          <a:xfrm>
            <a:off x="9597628" y="28615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Annotation Tools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9597628" y="3351967"/>
            <a:ext cx="423898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Tools used to label data for speed or reaction time.</a:t>
            </a:r>
            <a:endParaRPr lang="en-US" sz="1750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7986713" y="3665458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00"/>
              </a:lnSpc>
              <a:buNone/>
            </a:pPr>
            <a:r>
              <a:rPr lang="en-US" sz="25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2</a:t>
            </a:r>
            <a:endParaRPr lang="en-US" sz="2500" dirty="0"/>
          </a:p>
        </p:txBody>
      </p:sp>
      <p:sp>
        <p:nvSpPr>
          <p:cNvPr id="11" name="Text 7"/>
          <p:cNvSpPr/>
          <p:nvPr/>
        </p:nvSpPr>
        <p:spPr>
          <a:xfrm>
            <a:off x="9597628" y="53141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Training Process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9597628" y="5804535"/>
            <a:ext cx="423898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Techniques for balancing accuracy with computational efficiency.</a:t>
            </a:r>
            <a:endParaRPr lang="en-US" sz="1750" dirty="0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7986713" y="5327809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00"/>
              </a:lnSpc>
              <a:buNone/>
            </a:pPr>
            <a:r>
              <a:rPr lang="en-US" sz="25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3</a:t>
            </a:r>
            <a:endParaRPr lang="en-US" sz="2500" dirty="0"/>
          </a:p>
        </p:txBody>
      </p:sp>
      <p:sp>
        <p:nvSpPr>
          <p:cNvPr id="15" name="Text 10"/>
          <p:cNvSpPr/>
          <p:nvPr/>
        </p:nvSpPr>
        <p:spPr>
          <a:xfrm>
            <a:off x="2197418" y="53141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Model Evaluation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793790" y="5804535"/>
            <a:ext cx="423886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Accuracy, precision, recall, and F1 score metrics.</a:t>
            </a:r>
            <a:endParaRPr lang="en-US" sz="1750" dirty="0"/>
          </a:p>
        </p:txBody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6324362" y="5327809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00"/>
              </a:lnSpc>
              <a:buNone/>
            </a:pPr>
            <a:r>
              <a:rPr lang="en-US" sz="25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4</a:t>
            </a:r>
            <a:endParaRPr lang="en-US" sz="25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89754"/>
            <a:ext cx="1031045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Demonstration of Real-Time Analysis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14276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 short video clip demonstrating real-time analysis.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270974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Overlaid player tracks show their speed and reaction times.</a:t>
            </a:r>
            <a:endParaRPr lang="en-US" sz="17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9521" y="2193846"/>
            <a:ext cx="6244709" cy="4272677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793790" y="697682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Sample output dashboard with visual graphs showing player performance.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881420"/>
            <a:ext cx="673965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Real-World Applications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1930360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80190" y="2724150"/>
            <a:ext cx="2291953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Professional Teams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6280190" y="3568898"/>
            <a:ext cx="229195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In-game analysis, making data-driven decisions.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12304" y="1930360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912304" y="2724150"/>
            <a:ext cx="229207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Broadcasting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8912304" y="3214568"/>
            <a:ext cx="229207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Detailed player analytics during live broadcasts.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44538" y="1930360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1544538" y="2724150"/>
            <a:ext cx="22919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Scouting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11544538" y="3214568"/>
            <a:ext cx="229195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Track performance over time to assess attributes.</a:t>
            </a:r>
            <a:endParaRPr lang="en-US" sz="17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80190" y="5338048"/>
            <a:ext cx="566976" cy="566976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6280190" y="6131838"/>
            <a:ext cx="22919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Video Games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6280190" y="6622256"/>
            <a:ext cx="22919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Realistic AI behavior and player movement.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455</Words>
  <Application>Microsoft Office PowerPoint</Application>
  <PresentationFormat>Custom</PresentationFormat>
  <Paragraphs>87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Poppins Light</vt:lpstr>
      <vt:lpstr>Calibri</vt:lpstr>
      <vt:lpstr>Roboto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asus</cp:lastModifiedBy>
  <cp:revision>1</cp:revision>
  <dcterms:created xsi:type="dcterms:W3CDTF">2025-04-22T13:55:45Z</dcterms:created>
  <dcterms:modified xsi:type="dcterms:W3CDTF">2025-04-22T13:56:20Z</dcterms:modified>
</cp:coreProperties>
</file>